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33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7781F-A7F0-4F73-8BAE-739FEE9C13C3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B1AC-EE1C-45CF-B69D-961C65C6D8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055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B1AC-EE1C-45CF-B69D-961C65C6D8F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274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A9DE-2B64-4E34-9345-82AF5FF0D976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1CB86-5B67-43B4-81DD-833D220B8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777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A9DE-2B64-4E34-9345-82AF5FF0D976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1CB86-5B67-43B4-81DD-833D220B8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909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A9DE-2B64-4E34-9345-82AF5FF0D976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1CB86-5B67-43B4-81DD-833D220B8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707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A9DE-2B64-4E34-9345-82AF5FF0D976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1CB86-5B67-43B4-81DD-833D220B8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14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A9DE-2B64-4E34-9345-82AF5FF0D976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1CB86-5B67-43B4-81DD-833D220B8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895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A9DE-2B64-4E34-9345-82AF5FF0D976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1CB86-5B67-43B4-81DD-833D220B8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011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A9DE-2B64-4E34-9345-82AF5FF0D976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1CB86-5B67-43B4-81DD-833D220B8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448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A9DE-2B64-4E34-9345-82AF5FF0D976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1CB86-5B67-43B4-81DD-833D220B8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079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A9DE-2B64-4E34-9345-82AF5FF0D976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1CB86-5B67-43B4-81DD-833D220B8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67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A9DE-2B64-4E34-9345-82AF5FF0D976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1CB86-5B67-43B4-81DD-833D220B8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056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A9DE-2B64-4E34-9345-82AF5FF0D976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1CB86-5B67-43B4-81DD-833D220B8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109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0A9DE-2B64-4E34-9345-82AF5FF0D976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1CB86-5B67-43B4-81DD-833D220B8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796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Accuracy versus Precision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82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32"/>
            <a:ext cx="3581400" cy="1096962"/>
          </a:xfrm>
        </p:spPr>
        <p:txBody>
          <a:bodyPr/>
          <a:lstStyle/>
          <a:p>
            <a:r>
              <a:rPr lang="en-US" b="1" dirty="0"/>
              <a:t>Example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7379368" cy="5410200"/>
          </a:xfrm>
        </p:spPr>
        <p:txBody>
          <a:bodyPr>
            <a:noAutofit/>
          </a:bodyPr>
          <a:lstStyle/>
          <a:p>
            <a:r>
              <a:rPr lang="en-US" sz="4000" dirty="0"/>
              <a:t>You give someone a </a:t>
            </a:r>
            <a:r>
              <a:rPr lang="en-US" sz="4000" dirty="0" smtClean="0"/>
              <a:t>meter </a:t>
            </a:r>
            <a:r>
              <a:rPr lang="en-US" sz="4000" dirty="0"/>
              <a:t>stick and ask them “How tall is the doorway</a:t>
            </a:r>
            <a:r>
              <a:rPr lang="en-US" sz="4000" dirty="0" smtClean="0"/>
              <a:t>?”</a:t>
            </a:r>
          </a:p>
          <a:p>
            <a:r>
              <a:rPr lang="en-US" sz="4000" dirty="0" smtClean="0"/>
              <a:t> </a:t>
            </a:r>
            <a:r>
              <a:rPr lang="en-US" sz="4000" dirty="0"/>
              <a:t>They come back to you and tell you it is 1.876534693 </a:t>
            </a:r>
            <a:r>
              <a:rPr lang="en-US" sz="4000" dirty="0" smtClean="0"/>
              <a:t>meters </a:t>
            </a:r>
            <a:r>
              <a:rPr lang="en-US" sz="4000" dirty="0"/>
              <a:t>high. </a:t>
            </a:r>
            <a:endParaRPr lang="en-US" sz="4000" dirty="0" smtClean="0"/>
          </a:p>
          <a:p>
            <a:r>
              <a:rPr lang="en-US" sz="4000" dirty="0" smtClean="0"/>
              <a:t>Is </a:t>
            </a:r>
            <a:r>
              <a:rPr lang="en-US" sz="4000" dirty="0"/>
              <a:t>it possible for them to make a measurement like this with a </a:t>
            </a:r>
            <a:r>
              <a:rPr lang="en-US" sz="4000" dirty="0" smtClean="0"/>
              <a:t>meter </a:t>
            </a:r>
            <a:r>
              <a:rPr lang="en-US" sz="4000" dirty="0"/>
              <a:t>stick?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28600"/>
            <a:ext cx="1914525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200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3429000" cy="5562600"/>
          </a:xfrm>
        </p:spPr>
        <p:txBody>
          <a:bodyPr>
            <a:noAutofit/>
          </a:bodyPr>
          <a:lstStyle/>
          <a:p>
            <a:r>
              <a:rPr lang="en-US" sz="4500" dirty="0"/>
              <a:t>Nope! That’s too precise! </a:t>
            </a:r>
            <a:endParaRPr lang="en-US" sz="4500" dirty="0" smtClean="0"/>
          </a:p>
          <a:p>
            <a:r>
              <a:rPr lang="en-US" sz="4500" dirty="0" smtClean="0"/>
              <a:t>To </a:t>
            </a:r>
            <a:r>
              <a:rPr lang="en-US" sz="4500" dirty="0"/>
              <a:t>be that accurate you would need a laser.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8074"/>
            <a:ext cx="3048000" cy="1173162"/>
          </a:xfrm>
        </p:spPr>
        <p:txBody>
          <a:bodyPr/>
          <a:lstStyle/>
          <a:p>
            <a:r>
              <a:rPr lang="en-US" b="1" dirty="0"/>
              <a:t>Example 3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838200"/>
            <a:ext cx="4823771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7275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Autofit/>
          </a:bodyPr>
          <a:lstStyle/>
          <a:p>
            <a:pPr algn="l"/>
            <a:r>
              <a:rPr lang="en-US" sz="3200" dirty="0"/>
              <a:t>As a rule of thumb, look at the smallest unit on your measuring device. You can probably measure to within half of that…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008" y="1768642"/>
            <a:ext cx="8229600" cy="2895600"/>
          </a:xfrm>
        </p:spPr>
        <p:txBody>
          <a:bodyPr>
            <a:normAutofit lnSpcReduction="10000"/>
          </a:bodyPr>
          <a:lstStyle/>
          <a:p>
            <a:r>
              <a:rPr lang="en-US" sz="4400" dirty="0"/>
              <a:t>Most rulers show </a:t>
            </a:r>
            <a:r>
              <a:rPr lang="en-US" sz="4400" dirty="0" smtClean="0"/>
              <a:t>millimeters. </a:t>
            </a:r>
          </a:p>
          <a:p>
            <a:r>
              <a:rPr lang="en-US" sz="4400" dirty="0" smtClean="0"/>
              <a:t>You </a:t>
            </a:r>
            <a:r>
              <a:rPr lang="en-US" sz="4400" dirty="0"/>
              <a:t>could safely measure something with a regular ruler to within half a </a:t>
            </a:r>
            <a:r>
              <a:rPr lang="en-US" sz="4400" dirty="0" smtClean="0"/>
              <a:t>millimeter.</a:t>
            </a:r>
            <a:endParaRPr lang="en-US" sz="44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008" y="4419600"/>
            <a:ext cx="825817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6471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9400" cy="1096962"/>
          </a:xfrm>
        </p:spPr>
        <p:txBody>
          <a:bodyPr/>
          <a:lstStyle/>
          <a:p>
            <a:r>
              <a:rPr lang="en-US" b="1" dirty="0"/>
              <a:t>Example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809999"/>
          </a:xfrm>
        </p:spPr>
        <p:txBody>
          <a:bodyPr>
            <a:normAutofit/>
          </a:bodyPr>
          <a:lstStyle/>
          <a:p>
            <a:r>
              <a:rPr lang="en-US" sz="4400" dirty="0"/>
              <a:t>In the previous example, it would be more reasonable for the measurement to be 187.65 </a:t>
            </a:r>
            <a:r>
              <a:rPr lang="en-US" sz="4400" dirty="0" smtClean="0"/>
              <a:t>cm  </a:t>
            </a:r>
            <a:r>
              <a:rPr lang="en-US" sz="4400" b="1" dirty="0" smtClean="0"/>
              <a:t>NOT</a:t>
            </a:r>
            <a:r>
              <a:rPr lang="en-US" sz="4400" dirty="0" smtClean="0"/>
              <a:t> </a:t>
            </a:r>
            <a:r>
              <a:rPr lang="en-US" sz="4400" dirty="0" smtClean="0"/>
              <a:t>1.876534693 cm</a:t>
            </a:r>
            <a:r>
              <a:rPr lang="en-US" sz="4400" dirty="0" smtClean="0"/>
              <a:t>.</a:t>
            </a:r>
            <a:endParaRPr lang="en-US" sz="4400" dirty="0"/>
          </a:p>
        </p:txBody>
      </p:sp>
      <p:sp>
        <p:nvSpPr>
          <p:cNvPr id="4" name="&quot;No&quot; Symbol 3"/>
          <p:cNvSpPr/>
          <p:nvPr/>
        </p:nvSpPr>
        <p:spPr>
          <a:xfrm>
            <a:off x="2819400" y="3505200"/>
            <a:ext cx="1524000" cy="1219200"/>
          </a:xfrm>
          <a:prstGeom prst="noSmoking">
            <a:avLst>
              <a:gd name="adj" fmla="val 785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813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81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In everyday language "precise" and "accurate” mean roughly the same thing... but </a:t>
            </a:r>
            <a:r>
              <a:rPr lang="en-US" sz="5400" b="1" i="1" dirty="0" smtClean="0"/>
              <a:t>not </a:t>
            </a:r>
            <a:r>
              <a:rPr lang="en-US" sz="5400" dirty="0" smtClean="0"/>
              <a:t>in </a:t>
            </a:r>
            <a:r>
              <a:rPr lang="en-US" sz="5400" dirty="0"/>
              <a:t>physics.</a:t>
            </a:r>
          </a:p>
        </p:txBody>
      </p:sp>
    </p:spTree>
    <p:extLst>
      <p:ext uri="{BB962C8B-B14F-4D97-AF65-F5344CB8AC3E}">
        <p14:creationId xmlns:p14="http://schemas.microsoft.com/office/powerpoint/2010/main" val="178056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/>
              <a:t>Precise</a:t>
            </a:r>
            <a:r>
              <a:rPr lang="en-US" sz="4800" dirty="0"/>
              <a:t> </a:t>
            </a:r>
            <a:endParaRPr lang="en-US" sz="4800" dirty="0" smtClean="0"/>
          </a:p>
          <a:p>
            <a:pPr lvl="1"/>
            <a:r>
              <a:rPr lang="en-US" sz="4400" dirty="0" smtClean="0"/>
              <a:t>after </a:t>
            </a:r>
            <a:r>
              <a:rPr lang="en-US" sz="4400" dirty="0"/>
              <a:t>taking a lot of measurements, you notice that they are </a:t>
            </a:r>
            <a:r>
              <a:rPr lang="en-US" sz="4400" b="1" dirty="0"/>
              <a:t>all </a:t>
            </a:r>
            <a:r>
              <a:rPr lang="en-US" sz="4400" dirty="0"/>
              <a:t>very </a:t>
            </a:r>
            <a:r>
              <a:rPr lang="en-US" sz="4400" b="1" dirty="0"/>
              <a:t>close to each other</a:t>
            </a:r>
            <a:r>
              <a:rPr lang="en-US" sz="4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5886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Accurate</a:t>
            </a:r>
          </a:p>
          <a:p>
            <a:pPr lvl="1"/>
            <a:r>
              <a:rPr lang="en-US" sz="4000" dirty="0" smtClean="0"/>
              <a:t>after </a:t>
            </a:r>
            <a:r>
              <a:rPr lang="en-US" sz="4000" dirty="0"/>
              <a:t>taking a lot of measurements, you find they </a:t>
            </a:r>
            <a:r>
              <a:rPr lang="en-US" sz="4000" b="1" dirty="0"/>
              <a:t>agree with the true value</a:t>
            </a:r>
          </a:p>
        </p:txBody>
      </p:sp>
    </p:spTree>
    <p:extLst>
      <p:ext uri="{BB962C8B-B14F-4D97-AF65-F5344CB8AC3E}">
        <p14:creationId xmlns:p14="http://schemas.microsoft.com/office/powerpoint/2010/main" val="249681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971800" cy="715962"/>
          </a:xfrm>
        </p:spPr>
        <p:txBody>
          <a:bodyPr>
            <a:normAutofit fontScale="90000"/>
          </a:bodyPr>
          <a:lstStyle/>
          <a:p>
            <a:r>
              <a:rPr lang="en-US" sz="5400" b="1" dirty="0" smtClean="0"/>
              <a:t>Example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3810000"/>
          </a:xfrm>
        </p:spPr>
        <p:txBody>
          <a:bodyPr>
            <a:normAutofit lnSpcReduction="10000"/>
          </a:bodyPr>
          <a:lstStyle/>
          <a:p>
            <a:r>
              <a:rPr lang="en-US" sz="3600" dirty="0"/>
              <a:t>You perform an experiment to measure the temperature at which water boils. </a:t>
            </a:r>
            <a:endParaRPr lang="en-US" sz="3600" dirty="0" smtClean="0"/>
          </a:p>
          <a:p>
            <a:r>
              <a:rPr lang="en-US" sz="3600" dirty="0" smtClean="0"/>
              <a:t>You </a:t>
            </a:r>
            <a:r>
              <a:rPr lang="en-US" sz="3600" dirty="0"/>
              <a:t>set up three containers of water and heat each one. </a:t>
            </a:r>
            <a:endParaRPr lang="en-US" sz="3600" dirty="0" smtClean="0"/>
          </a:p>
          <a:p>
            <a:r>
              <a:rPr lang="en-US" sz="3600" dirty="0" smtClean="0"/>
              <a:t>At </a:t>
            </a:r>
            <a:r>
              <a:rPr lang="en-US" sz="3600" dirty="0"/>
              <a:t>the instant the water boils you measure the temperature and get the following results: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029200"/>
            <a:ext cx="8055429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990600"/>
            <a:ext cx="8001000" cy="37856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Notice these values are </a:t>
            </a:r>
            <a:r>
              <a:rPr lang="en-US" sz="4000" b="1" i="1" dirty="0"/>
              <a:t>precise</a:t>
            </a:r>
            <a:r>
              <a:rPr lang="en-US" sz="4000" dirty="0"/>
              <a:t> (they are almost the same, they agree with each other), but they are </a:t>
            </a:r>
            <a:r>
              <a:rPr lang="en-US" sz="4000" b="1" i="1" dirty="0"/>
              <a:t>not accurate</a:t>
            </a:r>
            <a:r>
              <a:rPr lang="en-US" sz="4000" dirty="0"/>
              <a:t>. They would have to be at about 100°C, the </a:t>
            </a:r>
            <a:r>
              <a:rPr lang="en-US" sz="4000" b="1" dirty="0"/>
              <a:t>accepted value</a:t>
            </a:r>
            <a:r>
              <a:rPr lang="en-US" sz="4000" dirty="0"/>
              <a:t>, to be accurate.</a:t>
            </a:r>
          </a:p>
        </p:txBody>
      </p:sp>
    </p:spTree>
    <p:extLst>
      <p:ext uri="{BB962C8B-B14F-4D97-AF65-F5344CB8AC3E}">
        <p14:creationId xmlns:p14="http://schemas.microsoft.com/office/powerpoint/2010/main" val="1629225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05200" cy="1173162"/>
          </a:xfrm>
        </p:spPr>
        <p:txBody>
          <a:bodyPr/>
          <a:lstStyle/>
          <a:p>
            <a:r>
              <a:rPr lang="en-US" b="1" dirty="0"/>
              <a:t>Example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5181600" cy="5562600"/>
          </a:xfrm>
        </p:spPr>
        <p:txBody>
          <a:bodyPr/>
          <a:lstStyle/>
          <a:p>
            <a:r>
              <a:rPr lang="en-US" dirty="0"/>
              <a:t>I ask you to throw five darts at the </a:t>
            </a:r>
            <a:r>
              <a:rPr lang="en-US" dirty="0" smtClean="0"/>
              <a:t>center </a:t>
            </a:r>
            <a:r>
              <a:rPr lang="en-US" dirty="0"/>
              <a:t>of a dart board. </a:t>
            </a:r>
            <a:endParaRPr lang="en-US" dirty="0" smtClean="0"/>
          </a:p>
          <a:p>
            <a:r>
              <a:rPr lang="en-US" dirty="0" smtClean="0"/>
              <a:t>You </a:t>
            </a:r>
            <a:r>
              <a:rPr lang="en-US" dirty="0"/>
              <a:t>try three times with the following results.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81000"/>
            <a:ext cx="2590800" cy="2767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1295400"/>
            <a:ext cx="5181600" cy="25545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Is precision good or bad?</a:t>
            </a:r>
          </a:p>
          <a:p>
            <a:r>
              <a:rPr lang="en-US" sz="4000" dirty="0" smtClean="0"/>
              <a:t>Is accuracy good or bad?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262969" y="1303056"/>
            <a:ext cx="5756832" cy="46474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400" b="1" dirty="0"/>
              <a:t>Good Precision</a:t>
            </a:r>
            <a:r>
              <a:rPr lang="en-US" sz="4400" dirty="0"/>
              <a:t> -&gt; all the hits are close to each other</a:t>
            </a:r>
          </a:p>
          <a:p>
            <a:r>
              <a:rPr lang="en-US" sz="4400" b="1" dirty="0"/>
              <a:t>Poor Accuracy</a:t>
            </a:r>
            <a:r>
              <a:rPr lang="en-US" sz="4400" dirty="0"/>
              <a:t> -&gt; the hits are not near their intended target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60707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05200" cy="1173162"/>
          </a:xfrm>
        </p:spPr>
        <p:txBody>
          <a:bodyPr/>
          <a:lstStyle/>
          <a:p>
            <a:r>
              <a:rPr lang="en-US" b="1" dirty="0"/>
              <a:t>Example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5181600" cy="5562600"/>
          </a:xfrm>
        </p:spPr>
        <p:txBody>
          <a:bodyPr>
            <a:normAutofit/>
          </a:bodyPr>
          <a:lstStyle/>
          <a:p>
            <a:r>
              <a:rPr lang="en-US" sz="3600" dirty="0"/>
              <a:t>On this turn your darts went flying all over the place. </a:t>
            </a:r>
            <a:endParaRPr lang="en-US" sz="3600" dirty="0" smtClean="0"/>
          </a:p>
          <a:p>
            <a:r>
              <a:rPr lang="en-US" sz="3600" dirty="0" smtClean="0"/>
              <a:t>They </a:t>
            </a:r>
            <a:r>
              <a:rPr lang="en-US" sz="3600" dirty="0"/>
              <a:t>look like they’ve been scattered randomly.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312381"/>
            <a:ext cx="5181600" cy="34163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Is precision good or bad?</a:t>
            </a:r>
          </a:p>
          <a:p>
            <a:r>
              <a:rPr lang="en-US" sz="5400" dirty="0" smtClean="0"/>
              <a:t>Is accuracy good or bad?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268187" y="1447800"/>
            <a:ext cx="5756832" cy="46474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400" b="1" dirty="0"/>
              <a:t>Poor Precision</a:t>
            </a:r>
            <a:r>
              <a:rPr lang="en-US" sz="4400" dirty="0"/>
              <a:t> -&gt; the hits are not near each other</a:t>
            </a:r>
          </a:p>
          <a:p>
            <a:r>
              <a:rPr lang="en-US" sz="4400" b="1" dirty="0"/>
              <a:t>Poor Accuracy</a:t>
            </a:r>
            <a:r>
              <a:rPr lang="en-US" sz="4400" dirty="0"/>
              <a:t> -&gt; the hits are not near their intended target</a:t>
            </a:r>
          </a:p>
          <a:p>
            <a:endParaRPr lang="en-US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576262"/>
            <a:ext cx="3055568" cy="3195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4625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05200" cy="1173162"/>
          </a:xfrm>
        </p:spPr>
        <p:txBody>
          <a:bodyPr/>
          <a:lstStyle/>
          <a:p>
            <a:r>
              <a:rPr lang="en-US" b="1" dirty="0"/>
              <a:t>Example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5181600" cy="5562600"/>
          </a:xfrm>
        </p:spPr>
        <p:txBody>
          <a:bodyPr>
            <a:normAutofit/>
          </a:bodyPr>
          <a:lstStyle/>
          <a:p>
            <a:r>
              <a:rPr lang="en-US" sz="3600" dirty="0"/>
              <a:t>Well, you’ve certainly showed just how all those physics lessons paid off! </a:t>
            </a:r>
            <a:endParaRPr lang="en-US" sz="3600" dirty="0" smtClean="0"/>
          </a:p>
          <a:p>
            <a:r>
              <a:rPr lang="en-US" sz="3600" dirty="0" smtClean="0"/>
              <a:t>All </a:t>
            </a:r>
            <a:r>
              <a:rPr lang="en-US" sz="3600" dirty="0"/>
              <a:t>of your darts hit the </a:t>
            </a:r>
            <a:r>
              <a:rPr lang="en-US" sz="3600" dirty="0" smtClean="0"/>
              <a:t>center!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480164" y="1371600"/>
            <a:ext cx="5181600" cy="34163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Is precision good or bad?</a:t>
            </a:r>
          </a:p>
          <a:p>
            <a:r>
              <a:rPr lang="en-US" sz="5400" dirty="0" smtClean="0"/>
              <a:t>Is accuracy good or bad?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283158"/>
            <a:ext cx="5756832" cy="46474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400" b="1" dirty="0"/>
              <a:t>Good Precision</a:t>
            </a:r>
            <a:r>
              <a:rPr lang="en-US" sz="4400" dirty="0"/>
              <a:t> -&gt; all the hits are close to each other</a:t>
            </a:r>
          </a:p>
          <a:p>
            <a:r>
              <a:rPr lang="en-US" sz="4400" b="1" dirty="0"/>
              <a:t>Good Accuracy</a:t>
            </a:r>
            <a:r>
              <a:rPr lang="en-US" sz="4400" dirty="0"/>
              <a:t> -&gt; all the hits are near their intended target</a:t>
            </a:r>
          </a:p>
          <a:p>
            <a:endParaRPr lang="en-US" sz="3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57200"/>
            <a:ext cx="3114675" cy="3149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5826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In science, it is important to be as </a:t>
            </a:r>
            <a:r>
              <a:rPr lang="en-US" sz="4800" b="1" dirty="0"/>
              <a:t>precise and accurate </a:t>
            </a:r>
            <a:r>
              <a:rPr lang="en-US" sz="4800" dirty="0"/>
              <a:t>as possible. </a:t>
            </a:r>
            <a:endParaRPr lang="en-US" sz="4800" dirty="0" smtClean="0"/>
          </a:p>
          <a:p>
            <a:r>
              <a:rPr lang="en-US" sz="4800" dirty="0" smtClean="0"/>
              <a:t>But</a:t>
            </a:r>
            <a:r>
              <a:rPr lang="en-US" sz="4800" dirty="0"/>
              <a:t>, there is such a thing as trying to be </a:t>
            </a:r>
            <a:r>
              <a:rPr lang="en-US" sz="4800" b="1" i="1" dirty="0"/>
              <a:t>too</a:t>
            </a:r>
            <a:r>
              <a:rPr lang="en-US" sz="4800" b="1" dirty="0"/>
              <a:t> precise</a:t>
            </a:r>
            <a:r>
              <a:rPr lang="en-US" sz="4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7927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361</Words>
  <Application>Microsoft Office PowerPoint</Application>
  <PresentationFormat>On-screen Show (4:3)</PresentationFormat>
  <Paragraphs>47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Accuracy versus Precision</vt:lpstr>
      <vt:lpstr>PowerPoint Presentation</vt:lpstr>
      <vt:lpstr>PowerPoint Presentation</vt:lpstr>
      <vt:lpstr>PowerPoint Presentation</vt:lpstr>
      <vt:lpstr>Example 1</vt:lpstr>
      <vt:lpstr>Example 2</vt:lpstr>
      <vt:lpstr>Example 2</vt:lpstr>
      <vt:lpstr>Example 2</vt:lpstr>
      <vt:lpstr>PowerPoint Presentation</vt:lpstr>
      <vt:lpstr>Example 3</vt:lpstr>
      <vt:lpstr>Example 3</vt:lpstr>
      <vt:lpstr>As a rule of thumb, look at the smallest unit on your measuring device. You can probably measure to within half of that…</vt:lpstr>
      <vt:lpstr>Example 4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Accuracy versus Precision</dc:title>
  <dc:creator>Administrator</dc:creator>
  <cp:lastModifiedBy>Administrator</cp:lastModifiedBy>
  <cp:revision>14</cp:revision>
  <dcterms:created xsi:type="dcterms:W3CDTF">2013-10-03T23:14:01Z</dcterms:created>
  <dcterms:modified xsi:type="dcterms:W3CDTF">2013-10-03T23:57:59Z</dcterms:modified>
</cp:coreProperties>
</file>